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webp" ContentType="image/webp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embeddedFontLst>
    <p:embeddedFont>
      <p:font typeface="MiSans" charset="-122" pitchFamily="34"/>
      <p:regular r:id="rId24"/>
    </p:embeddedFont>
    <p:embeddedFont>
      <p:font typeface="Noto Sans SC" charset="-122" pitchFamily="34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webp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34-d2r90she3tpg8rchuptg.png">    </p:cNvPr>
          <p:cNvPicPr>
            <a:picLocks noChangeAspect="1"/>
          </p:cNvPicPr>
          <p:nvPr/>
        </p:nvPicPr>
        <p:blipFill>
          <a:blip r:embed="rId1"/>
          <a:srcRect l="190" r="190" t="0" b="0"/>
          <a:stretch/>
        </p:blipFill>
        <p:spPr>
          <a:xfrm>
            <a:off x="0" y="12700"/>
            <a:ext cx="12186920" cy="6855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31105" y="1180052"/>
            <a:ext cx="10730028" cy="18888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Multi-Object Tracking with YOLOv8 &amp; DeepSort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99013" y="3384998"/>
            <a:ext cx="4260037" cy="11998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Group ID : 20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Devvrat Deval (M25MER008)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Satyam Sharma (b22CS047)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Sanjeet Athawale (B22EE014)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25-11-14-17:28:10-d4bfcamc8f21m8obk18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256" y="2586661"/>
            <a:ext cx="9830483" cy="291619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369256" y="1409032"/>
            <a:ext cx="5829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02124"/>
                </a:solidFill>
                <a:highlight>
                  <a:srgbClr val="FFFFFF">
                    <a:alpha val="100000"/>
                  </a:srgbClr>
                </a:highlight>
                <a:latin typeface="Inter, sans-serif" pitchFamily="34" charset="0"/>
                <a:ea typeface="Inter, sans-serif" pitchFamily="34" charset="-122"/>
                <a:cs typeface="Inter, sans-serif" pitchFamily="34" charset="-120"/>
              </a:rPr>
              <a:t>Using DeepSORT Object Tracker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408722" y="2052951"/>
            <a:ext cx="4850662" cy="0"/>
          </a:xfrm>
          <a:prstGeom prst="line">
            <a:avLst/>
          </a:prstGeom>
          <a:noFill/>
          <a:ln w="50800">
            <a:solidFill>
              <a:srgbClr val="17406D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69256" y="1409032"/>
            <a:ext cx="178289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02124"/>
                </a:solidFill>
                <a:highlight>
                  <a:srgbClr val="FFFFFF">
                    <a:alpha val="100000"/>
                  </a:srgbClr>
                </a:highlight>
                <a:latin typeface="Inter, sans-serif" pitchFamily="34" charset="0"/>
                <a:ea typeface="Inter, sans-serif" pitchFamily="34" charset="-122"/>
                <a:cs typeface="Inter, sans-serif" pitchFamily="34" charset="-120"/>
              </a:rPr>
              <a:t>Result: </a:t>
            </a:r>
            <a:endParaRPr lang="en-US" sz="1600" dirty="0"/>
          </a:p>
        </p:txBody>
      </p:sp>
      <p:pic>
        <p:nvPicPr>
          <p:cNvPr id="11" name="Image 0" descr="https://kimi-img.moonshot.cn/pub/slides/25-11-14-17:33:51-d4bfevudmauvgutdfsm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256" y="2501450"/>
            <a:ext cx="7869130" cy="407651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2627671" y="1236129"/>
            <a:ext cx="7213160" cy="7942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pPr>
              <a:lnSpc>
                <a:spcPct val="100000"/>
              </a:lnSpc>
            </a:pPr>
            <a:r>
              <a:rPr lang="en-US" sz="2400" dirty="0">
                <a:solidFill>
                  <a:srgbClr val="202124"/>
                </a:solidFill>
                <a:highlight>
                  <a:srgbClr val="FFFFFF">
                    <a:alpha val="100000"/>
                  </a:srgbClr>
                </a:highlight>
                <a:latin typeface="Inter, sans-serif" pitchFamily="34" charset="0"/>
                <a:ea typeface="Inter, sans-serif" pitchFamily="34" charset="-122"/>
                <a:cs typeface="Inter, sans-serif" pitchFamily="34" charset="-120"/>
              </a:rPr>
              <a:t>https://drive.google.com/file/d/13iqj1frtzsUp-CxQR26FMOe_2Iw7raUa/view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Comparing with CVPR Paper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69256" y="1409032"/>
            <a:ext cx="582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02124"/>
                </a:solidFill>
                <a:highlight>
                  <a:srgbClr val="FFFFFF">
                    <a:alpha val="100000"/>
                  </a:srgbClr>
                </a:highlight>
                <a:latin typeface="Inter, sans-serif" pitchFamily="34" charset="0"/>
                <a:ea typeface="Inter, sans-serif" pitchFamily="34" charset="-122"/>
                <a:cs typeface="Inter, sans-serif" pitchFamily="34" charset="-120"/>
              </a:rPr>
              <a:t>Comparison</a:t>
            </a:r>
            <a:endParaRPr lang="en-US" sz="1600" dirty="0"/>
          </a:p>
        </p:txBody>
      </p:sp>
      <p:pic>
        <p:nvPicPr>
          <p:cNvPr id="11" name="Image 0" descr="https://kimi-img.moonshot.cn/pub/slides/25-11-14-18:02:33-d4bfseeqvl7eq5eh32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2478" y="2391280"/>
            <a:ext cx="7989517" cy="2981382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Merits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99200" y="1651000"/>
            <a:ext cx="5829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UID Assignment &amp; Visualization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99200" y="2768600"/>
            <a:ext cx="574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can interactively assign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persistent IDs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 tracked objects, enhancing usability for real-world applications. The system maintains a rich history for comprehensive analysis.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00800" y="4800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52400"/>
                </a:moveTo>
                <a:cubicBezTo>
                  <a:pt x="304800" y="152936"/>
                  <a:pt x="304800" y="153472"/>
                  <a:pt x="304800" y="154007"/>
                </a:cubicBezTo>
                <a:cubicBezTo>
                  <a:pt x="304562" y="175736"/>
                  <a:pt x="284797" y="190500"/>
                  <a:pt x="263069" y="190500"/>
                </a:cubicBezTo>
                <a:lnTo>
                  <a:pt x="204787" y="190500"/>
                </a:lnTo>
                <a:cubicBezTo>
                  <a:pt x="189012" y="190500"/>
                  <a:pt x="176212" y="203299"/>
                  <a:pt x="176212" y="219075"/>
                </a:cubicBezTo>
                <a:cubicBezTo>
                  <a:pt x="176212" y="221099"/>
                  <a:pt x="176451" y="223064"/>
                  <a:pt x="176808" y="224969"/>
                </a:cubicBezTo>
                <a:cubicBezTo>
                  <a:pt x="178058" y="231041"/>
                  <a:pt x="180677" y="236875"/>
                  <a:pt x="183237" y="242768"/>
                </a:cubicBezTo>
                <a:cubicBezTo>
                  <a:pt x="186869" y="250984"/>
                  <a:pt x="190440" y="259140"/>
                  <a:pt x="190440" y="267772"/>
                </a:cubicBezTo>
                <a:cubicBezTo>
                  <a:pt x="190440" y="286702"/>
                  <a:pt x="177582" y="303907"/>
                  <a:pt x="158651" y="304681"/>
                </a:cubicBezTo>
                <a:cubicBezTo>
                  <a:pt x="156567" y="304740"/>
                  <a:pt x="154484" y="304800"/>
                  <a:pt x="152340" y="304800"/>
                </a:cubicBezTo>
                <a:cubicBezTo>
                  <a:pt x="68163" y="304800"/>
                  <a:pt x="-60" y="236577"/>
                  <a:pt x="-60" y="152400"/>
                </a:cubicBezTo>
                <a:cubicBezTo>
                  <a:pt x="-60" y="68223"/>
                  <a:pt x="68223" y="0"/>
                  <a:pt x="152400" y="0"/>
                </a:cubicBezTo>
                <a:cubicBezTo>
                  <a:pt x="236577" y="0"/>
                  <a:pt x="304800" y="68223"/>
                  <a:pt x="304800" y="152400"/>
                </a:cubicBezTo>
                <a:close/>
                <a:moveTo>
                  <a:pt x="76200" y="171450"/>
                </a:moveTo>
                <a:cubicBezTo>
                  <a:pt x="76200" y="160936"/>
                  <a:pt x="67664" y="152400"/>
                  <a:pt x="57150" y="152400"/>
                </a:cubicBezTo>
                <a:cubicBezTo>
                  <a:pt x="46636" y="152400"/>
                  <a:pt x="38100" y="160936"/>
                  <a:pt x="38100" y="171450"/>
                </a:cubicBezTo>
                <a:cubicBezTo>
                  <a:pt x="38100" y="181964"/>
                  <a:pt x="46636" y="190500"/>
                  <a:pt x="57150" y="190500"/>
                </a:cubicBezTo>
                <a:cubicBezTo>
                  <a:pt x="67664" y="190500"/>
                  <a:pt x="76200" y="181964"/>
                  <a:pt x="76200" y="171450"/>
                </a:cubicBezTo>
                <a:close/>
                <a:moveTo>
                  <a:pt x="76200" y="114300"/>
                </a:moveTo>
                <a:cubicBezTo>
                  <a:pt x="86714" y="114300"/>
                  <a:pt x="95250" y="105764"/>
                  <a:pt x="95250" y="95250"/>
                </a:cubicBezTo>
                <a:cubicBezTo>
                  <a:pt x="95250" y="84736"/>
                  <a:pt x="86714" y="76200"/>
                  <a:pt x="76200" y="76200"/>
                </a:cubicBezTo>
                <a:cubicBezTo>
                  <a:pt x="65686" y="76200"/>
                  <a:pt x="57150" y="84736"/>
                  <a:pt x="57150" y="95250"/>
                </a:cubicBezTo>
                <a:cubicBezTo>
                  <a:pt x="57150" y="105764"/>
                  <a:pt x="65686" y="114300"/>
                  <a:pt x="76200" y="114300"/>
                </a:cubicBezTo>
                <a:close/>
                <a:moveTo>
                  <a:pt x="171450" y="57150"/>
                </a:moveTo>
                <a:cubicBezTo>
                  <a:pt x="171450" y="46636"/>
                  <a:pt x="162914" y="38100"/>
                  <a:pt x="152400" y="38100"/>
                </a:cubicBezTo>
                <a:cubicBezTo>
                  <a:pt x="141886" y="38100"/>
                  <a:pt x="133350" y="46636"/>
                  <a:pt x="133350" y="57150"/>
                </a:cubicBezTo>
                <a:cubicBezTo>
                  <a:pt x="133350" y="67664"/>
                  <a:pt x="141886" y="76200"/>
                  <a:pt x="152400" y="76200"/>
                </a:cubicBezTo>
                <a:cubicBezTo>
                  <a:pt x="162914" y="76200"/>
                  <a:pt x="171450" y="67664"/>
                  <a:pt x="171450" y="57150"/>
                </a:cubicBezTo>
                <a:close/>
                <a:moveTo>
                  <a:pt x="228600" y="114300"/>
                </a:moveTo>
                <a:cubicBezTo>
                  <a:pt x="239114" y="114300"/>
                  <a:pt x="247650" y="105764"/>
                  <a:pt x="247650" y="95250"/>
                </a:cubicBezTo>
                <a:cubicBezTo>
                  <a:pt x="247650" y="84736"/>
                  <a:pt x="239114" y="76200"/>
                  <a:pt x="228600" y="76200"/>
                </a:cubicBezTo>
                <a:cubicBezTo>
                  <a:pt x="218086" y="76200"/>
                  <a:pt x="209550" y="84736"/>
                  <a:pt x="209550" y="95250"/>
                </a:cubicBezTo>
                <a:cubicBezTo>
                  <a:pt x="209550" y="105764"/>
                  <a:pt x="218086" y="114300"/>
                  <a:pt x="228600" y="114300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7010400" y="4699000"/>
            <a:ext cx="501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Features 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color-coded boxes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trajectory trails for intuitive monitoring.</a:t>
            </a:r>
            <a:endParaRPr lang="en-US" sz="1600" dirty="0"/>
          </a:p>
        </p:txBody>
      </p:sp>
      <p:pic>
        <p:nvPicPr>
          <p:cNvPr id="14" name="Image 0" descr="https://kimi-web-img.moonshot.cn/img/user-images.githubusercontent.com/115b1a23d1c31edc43c204114f3ea4b7d2cc577f.png">    </p:cNvPr>
          <p:cNvPicPr>
            <a:picLocks noChangeAspect="1"/>
          </p:cNvPicPr>
          <p:nvPr/>
        </p:nvPicPr>
        <p:blipFill>
          <a:blip r:embed="rId1"/>
          <a:srcRect l="15313" r="15313" t="0" b="0"/>
          <a:stretch/>
        </p:blipFill>
        <p:spPr>
          <a:xfrm>
            <a:off x="367098" y="1519398"/>
            <a:ext cx="5638800" cy="4572000"/>
          </a:xfrm>
          <a:prstGeom prst="roundRect">
            <a:avLst>
              <a:gd name="adj" fmla="val 2222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99200" y="1600200"/>
            <a:ext cx="5829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Tracking Accuracy &amp; Robustness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299200" y="2717800"/>
            <a:ext cx="574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Qualitative results demonstrate accurate detection and tracking of multiple objects with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 ID switches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The system effectively handles occlusion and re-identification.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75400" y="3987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6908800" y="3937000"/>
            <a:ext cx="434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Multiple objects tracked accurately across sequences.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75400" y="4495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5" name="Text 13"/>
          <p:cNvSpPr/>
          <p:nvPr/>
        </p:nvSpPr>
        <p:spPr>
          <a:xfrm>
            <a:off x="6908800" y="4445000"/>
            <a:ext cx="452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Effective occlusion handling with DeepSort max age: 50.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375400" y="5003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7" name="Text 15"/>
          <p:cNvSpPr/>
          <p:nvPr/>
        </p:nvSpPr>
        <p:spPr>
          <a:xfrm>
            <a:off x="6908800" y="4953000"/>
            <a:ext cx="480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video recording enabled for practical applications.</a:t>
            </a:r>
            <a:endParaRPr lang="en-US" sz="1600" dirty="0"/>
          </a:p>
        </p:txBody>
      </p:sp>
      <p:pic>
        <p:nvPicPr>
          <p:cNvPr id="18" name="Image 0" descr="https://kimi-img.moonshot.cn/pub/slides/25-11-14-17:56:15-d4bfpfqsc5ctf4t4mn3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4984" y="2057400"/>
            <a:ext cx="4001450" cy="3878599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gradFill rotWithShape="0" flip="none">
          <a:gsLst>
            <a:gs pos="0">
              <a:srgbClr val="CCCCCC">
                <a:alpha val="83000"/>
              </a:srgbClr>
            </a:gs>
            <a:gs pos="100000">
              <a:srgbClr val="999999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34-d2r90she3tpg8rchupt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86920" cy="6855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58745" y="2014220"/>
            <a:ext cx="802640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 &amp; Problem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9700" y="16383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Problem Statement 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62050" y="2713928"/>
            <a:ext cx="9867900" cy="1997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The primary challenge is to track multiple objects across video frames with consistent IDs, despite occlusions, similar appearances, sudden motions, and the requirement for real-time processing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612563" y="6362065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252115" y="-7367"/>
                </a:moveTo>
                <a:cubicBezTo>
                  <a:pt x="260970" y="-967"/>
                  <a:pt x="264244" y="10641"/>
                  <a:pt x="260226" y="20762"/>
                </a:cubicBezTo>
                <a:lnTo>
                  <a:pt x="201885" y="166688"/>
                </a:lnTo>
                <a:lnTo>
                  <a:pt x="309563" y="166688"/>
                </a:lnTo>
                <a:cubicBezTo>
                  <a:pt x="319608" y="166688"/>
                  <a:pt x="328538" y="172938"/>
                  <a:pt x="331961" y="182389"/>
                </a:cubicBezTo>
                <a:cubicBezTo>
                  <a:pt x="335384" y="191839"/>
                  <a:pt x="332482" y="202406"/>
                  <a:pt x="324817" y="208806"/>
                </a:cubicBezTo>
                <a:lnTo>
                  <a:pt x="110505" y="387400"/>
                </a:lnTo>
                <a:cubicBezTo>
                  <a:pt x="102096" y="394395"/>
                  <a:pt x="90115" y="394767"/>
                  <a:pt x="81260" y="388367"/>
                </a:cubicBezTo>
                <a:cubicBezTo>
                  <a:pt x="72405" y="381967"/>
                  <a:pt x="69131" y="370359"/>
                  <a:pt x="73149" y="360238"/>
                </a:cubicBezTo>
                <a:lnTo>
                  <a:pt x="131490" y="214313"/>
                </a:lnTo>
                <a:lnTo>
                  <a:pt x="23812" y="214313"/>
                </a:lnTo>
                <a:cubicBezTo>
                  <a:pt x="13767" y="214313"/>
                  <a:pt x="4837" y="208062"/>
                  <a:pt x="1414" y="198611"/>
                </a:cubicBezTo>
                <a:cubicBezTo>
                  <a:pt x="-2009" y="189161"/>
                  <a:pt x="893" y="178594"/>
                  <a:pt x="8558" y="172194"/>
                </a:cubicBezTo>
                <a:lnTo>
                  <a:pt x="222870" y="-6400"/>
                </a:lnTo>
                <a:cubicBezTo>
                  <a:pt x="231279" y="-13395"/>
                  <a:pt x="243260" y="-13767"/>
                  <a:pt x="252115" y="-7367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9099550" y="4711700"/>
            <a:ext cx="267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997417" y="2191182"/>
            <a:ext cx="4247471" cy="0"/>
          </a:xfrm>
          <a:prstGeom prst="line">
            <a:avLst/>
          </a:prstGeom>
          <a:noFill/>
          <a:ln w="50800">
            <a:solidFill>
              <a:srgbClr val="17406D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8810" y="1574800"/>
            <a:ext cx="11379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Joint Tracking Matters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60400" y="3305739"/>
            <a:ext cx="7213600" cy="2559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Multi-object tracking and segmentation are vital for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surveillance, autonomous vehicles, and human-computer interaction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The core challenge is associating detected objects across frames, managing occlusions, and adapting to appearance changes while maintaining real-time performance. Our work addresses these needs with modern tracking techniques.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261350" y="3759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150" y="38100"/>
                </a:moveTo>
                <a:cubicBezTo>
                  <a:pt x="36135" y="38100"/>
                  <a:pt x="19050" y="55185"/>
                  <a:pt x="19050" y="76200"/>
                </a:cubicBezTo>
                <a:lnTo>
                  <a:pt x="19050" y="228600"/>
                </a:lnTo>
                <a:cubicBezTo>
                  <a:pt x="19050" y="249615"/>
                  <a:pt x="36135" y="266700"/>
                  <a:pt x="57150" y="266700"/>
                </a:cubicBezTo>
                <a:lnTo>
                  <a:pt x="209550" y="266700"/>
                </a:lnTo>
                <a:cubicBezTo>
                  <a:pt x="230565" y="266700"/>
                  <a:pt x="247650" y="249615"/>
                  <a:pt x="247650" y="228600"/>
                </a:cubicBezTo>
                <a:lnTo>
                  <a:pt x="247650" y="76200"/>
                </a:lnTo>
                <a:cubicBezTo>
                  <a:pt x="247650" y="55185"/>
                  <a:pt x="230565" y="38100"/>
                  <a:pt x="209550" y="38100"/>
                </a:cubicBezTo>
                <a:lnTo>
                  <a:pt x="57150" y="38100"/>
                </a:lnTo>
                <a:close/>
                <a:moveTo>
                  <a:pt x="276225" y="200025"/>
                </a:moveTo>
                <a:lnTo>
                  <a:pt x="319980" y="235029"/>
                </a:lnTo>
                <a:cubicBezTo>
                  <a:pt x="322481" y="237053"/>
                  <a:pt x="325576" y="238125"/>
                  <a:pt x="328791" y="238125"/>
                </a:cubicBezTo>
                <a:cubicBezTo>
                  <a:pt x="336590" y="238125"/>
                  <a:pt x="342900" y="231815"/>
                  <a:pt x="342900" y="224016"/>
                </a:cubicBezTo>
                <a:lnTo>
                  <a:pt x="342900" y="80784"/>
                </a:lnTo>
                <a:cubicBezTo>
                  <a:pt x="342900" y="72985"/>
                  <a:pt x="336590" y="66675"/>
                  <a:pt x="328791" y="66675"/>
                </a:cubicBezTo>
                <a:cubicBezTo>
                  <a:pt x="325576" y="66675"/>
                  <a:pt x="322481" y="67747"/>
                  <a:pt x="319980" y="69771"/>
                </a:cubicBezTo>
                <a:lnTo>
                  <a:pt x="276225" y="104775"/>
                </a:lnTo>
                <a:lnTo>
                  <a:pt x="276225" y="200025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8839200" y="3759200"/>
            <a:ext cx="219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Surveillance Systems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242300" y="4470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87511" y="63520"/>
                </a:moveTo>
                <a:lnTo>
                  <a:pt x="69771" y="114300"/>
                </a:lnTo>
                <a:lnTo>
                  <a:pt x="142935" y="114300"/>
                </a:lnTo>
                <a:lnTo>
                  <a:pt x="142935" y="57150"/>
                </a:lnTo>
                <a:lnTo>
                  <a:pt x="96560" y="57150"/>
                </a:lnTo>
                <a:cubicBezTo>
                  <a:pt x="92512" y="57150"/>
                  <a:pt x="88880" y="59710"/>
                  <a:pt x="87570" y="63520"/>
                </a:cubicBezTo>
                <a:close/>
                <a:moveTo>
                  <a:pt x="28932" y="115431"/>
                </a:moveTo>
                <a:lnTo>
                  <a:pt x="51495" y="50959"/>
                </a:lnTo>
                <a:cubicBezTo>
                  <a:pt x="58222" y="31849"/>
                  <a:pt x="76260" y="19050"/>
                  <a:pt x="96500" y="19050"/>
                </a:cubicBezTo>
                <a:lnTo>
                  <a:pt x="214313" y="19050"/>
                </a:lnTo>
                <a:cubicBezTo>
                  <a:pt x="229314" y="19050"/>
                  <a:pt x="243423" y="26134"/>
                  <a:pt x="252413" y="38100"/>
                </a:cubicBezTo>
                <a:lnTo>
                  <a:pt x="309682" y="114479"/>
                </a:lnTo>
                <a:cubicBezTo>
                  <a:pt x="349508" y="116979"/>
                  <a:pt x="381000" y="150078"/>
                  <a:pt x="381000" y="190500"/>
                </a:cubicBezTo>
                <a:lnTo>
                  <a:pt x="381000" y="200025"/>
                </a:lnTo>
                <a:cubicBezTo>
                  <a:pt x="381000" y="221040"/>
                  <a:pt x="363915" y="238125"/>
                  <a:pt x="342900" y="238125"/>
                </a:cubicBezTo>
                <a:lnTo>
                  <a:pt x="333137" y="238125"/>
                </a:lnTo>
                <a:cubicBezTo>
                  <a:pt x="330756" y="264855"/>
                  <a:pt x="308312" y="285750"/>
                  <a:pt x="280987" y="285750"/>
                </a:cubicBezTo>
                <a:cubicBezTo>
                  <a:pt x="253663" y="285750"/>
                  <a:pt x="231219" y="264855"/>
                  <a:pt x="228838" y="238125"/>
                </a:cubicBezTo>
                <a:lnTo>
                  <a:pt x="142696" y="238125"/>
                </a:lnTo>
                <a:cubicBezTo>
                  <a:pt x="140315" y="264855"/>
                  <a:pt x="117872" y="285750"/>
                  <a:pt x="90547" y="285750"/>
                </a:cubicBezTo>
                <a:cubicBezTo>
                  <a:pt x="63222" y="285750"/>
                  <a:pt x="40779" y="264855"/>
                  <a:pt x="38398" y="238125"/>
                </a:cubicBezTo>
                <a:lnTo>
                  <a:pt x="38160" y="238125"/>
                </a:lnTo>
                <a:cubicBezTo>
                  <a:pt x="17145" y="238125"/>
                  <a:pt x="60" y="221040"/>
                  <a:pt x="60" y="200025"/>
                </a:cubicBezTo>
                <a:lnTo>
                  <a:pt x="60" y="152400"/>
                </a:lnTo>
                <a:cubicBezTo>
                  <a:pt x="60" y="134481"/>
                  <a:pt x="12382" y="119479"/>
                  <a:pt x="28992" y="115431"/>
                </a:cubicBezTo>
                <a:close/>
                <a:moveTo>
                  <a:pt x="261937" y="114300"/>
                </a:moveTo>
                <a:lnTo>
                  <a:pt x="221933" y="60960"/>
                </a:lnTo>
                <a:cubicBezTo>
                  <a:pt x="220147" y="58579"/>
                  <a:pt x="217289" y="57150"/>
                  <a:pt x="214313" y="57150"/>
                </a:cubicBezTo>
                <a:lnTo>
                  <a:pt x="171450" y="57150"/>
                </a:lnTo>
                <a:lnTo>
                  <a:pt x="171450" y="114300"/>
                </a:lnTo>
                <a:lnTo>
                  <a:pt x="261937" y="114300"/>
                </a:lnTo>
                <a:close/>
                <a:moveTo>
                  <a:pt x="90488" y="257175"/>
                </a:moveTo>
                <a:cubicBezTo>
                  <a:pt x="103630" y="257175"/>
                  <a:pt x="114300" y="246505"/>
                  <a:pt x="114300" y="233363"/>
                </a:cubicBezTo>
                <a:cubicBezTo>
                  <a:pt x="114300" y="220220"/>
                  <a:pt x="103630" y="209550"/>
                  <a:pt x="90488" y="209550"/>
                </a:cubicBezTo>
                <a:cubicBezTo>
                  <a:pt x="77345" y="209550"/>
                  <a:pt x="66675" y="220220"/>
                  <a:pt x="66675" y="233363"/>
                </a:cubicBezTo>
                <a:cubicBezTo>
                  <a:pt x="66675" y="246505"/>
                  <a:pt x="77345" y="257175"/>
                  <a:pt x="90488" y="257175"/>
                </a:cubicBezTo>
                <a:close/>
                <a:moveTo>
                  <a:pt x="304800" y="233363"/>
                </a:moveTo>
                <a:cubicBezTo>
                  <a:pt x="304800" y="220220"/>
                  <a:pt x="294130" y="209550"/>
                  <a:pt x="280987" y="209550"/>
                </a:cubicBezTo>
                <a:cubicBezTo>
                  <a:pt x="267845" y="209550"/>
                  <a:pt x="257175" y="220220"/>
                  <a:pt x="257175" y="233363"/>
                </a:cubicBezTo>
                <a:cubicBezTo>
                  <a:pt x="257175" y="246505"/>
                  <a:pt x="267845" y="257175"/>
                  <a:pt x="280987" y="257175"/>
                </a:cubicBezTo>
                <a:cubicBezTo>
                  <a:pt x="294130" y="257175"/>
                  <a:pt x="304800" y="246505"/>
                  <a:pt x="304800" y="233363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5" name="Text 13"/>
          <p:cNvSpPr/>
          <p:nvPr/>
        </p:nvSpPr>
        <p:spPr>
          <a:xfrm>
            <a:off x="8839200" y="4470400"/>
            <a:ext cx="223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Vehicles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99450" y="5181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23813"/>
                </a:moveTo>
                <a:cubicBezTo>
                  <a:pt x="76200" y="10656"/>
                  <a:pt x="86856" y="0"/>
                  <a:pt x="100013" y="0"/>
                </a:cubicBezTo>
                <a:cubicBezTo>
                  <a:pt x="113169" y="0"/>
                  <a:pt x="123825" y="10656"/>
                  <a:pt x="123825" y="23813"/>
                </a:cubicBezTo>
                <a:lnTo>
                  <a:pt x="123825" y="112038"/>
                </a:lnTo>
                <a:cubicBezTo>
                  <a:pt x="128885" y="107513"/>
                  <a:pt x="135553" y="104775"/>
                  <a:pt x="142875" y="104775"/>
                </a:cubicBezTo>
                <a:cubicBezTo>
                  <a:pt x="155138" y="104775"/>
                  <a:pt x="165616" y="112514"/>
                  <a:pt x="169664" y="123349"/>
                </a:cubicBezTo>
                <a:cubicBezTo>
                  <a:pt x="174903" y="117812"/>
                  <a:pt x="182285" y="114300"/>
                  <a:pt x="190500" y="114300"/>
                </a:cubicBezTo>
                <a:cubicBezTo>
                  <a:pt x="205561" y="114300"/>
                  <a:pt x="217884" y="125909"/>
                  <a:pt x="219015" y="140672"/>
                </a:cubicBezTo>
                <a:cubicBezTo>
                  <a:pt x="224076" y="136088"/>
                  <a:pt x="230803" y="133350"/>
                  <a:pt x="238125" y="133350"/>
                </a:cubicBezTo>
                <a:cubicBezTo>
                  <a:pt x="253901" y="133350"/>
                  <a:pt x="266700" y="146149"/>
                  <a:pt x="266700" y="161925"/>
                </a:cubicBezTo>
                <a:lnTo>
                  <a:pt x="266700" y="228600"/>
                </a:lnTo>
                <a:cubicBezTo>
                  <a:pt x="266700" y="270689"/>
                  <a:pt x="232589" y="304800"/>
                  <a:pt x="190500" y="304800"/>
                </a:cubicBezTo>
                <a:lnTo>
                  <a:pt x="139720" y="304800"/>
                </a:lnTo>
                <a:cubicBezTo>
                  <a:pt x="136743" y="304800"/>
                  <a:pt x="133826" y="304621"/>
                  <a:pt x="130969" y="304205"/>
                </a:cubicBezTo>
                <a:cubicBezTo>
                  <a:pt x="98048" y="300871"/>
                  <a:pt x="67747" y="283964"/>
                  <a:pt x="47625" y="257175"/>
                </a:cubicBezTo>
                <a:lnTo>
                  <a:pt x="4763" y="200025"/>
                </a:lnTo>
                <a:cubicBezTo>
                  <a:pt x="-3155" y="189488"/>
                  <a:pt x="-1012" y="174605"/>
                  <a:pt x="9525" y="166688"/>
                </a:cubicBezTo>
                <a:cubicBezTo>
                  <a:pt x="20062" y="158770"/>
                  <a:pt x="34945" y="160913"/>
                  <a:pt x="42863" y="171450"/>
                </a:cubicBezTo>
                <a:lnTo>
                  <a:pt x="76200" y="215920"/>
                </a:lnTo>
                <a:lnTo>
                  <a:pt x="76200" y="23813"/>
                </a:lnTo>
                <a:close/>
                <a:moveTo>
                  <a:pt x="142875" y="180975"/>
                </a:moveTo>
                <a:cubicBezTo>
                  <a:pt x="142875" y="175736"/>
                  <a:pt x="138589" y="171450"/>
                  <a:pt x="133350" y="171450"/>
                </a:cubicBezTo>
                <a:cubicBezTo>
                  <a:pt x="128111" y="171450"/>
                  <a:pt x="123825" y="175736"/>
                  <a:pt x="123825" y="180975"/>
                </a:cubicBezTo>
                <a:lnTo>
                  <a:pt x="123825" y="238125"/>
                </a:lnTo>
                <a:cubicBezTo>
                  <a:pt x="123825" y="243364"/>
                  <a:pt x="128111" y="247650"/>
                  <a:pt x="133350" y="247650"/>
                </a:cubicBezTo>
                <a:cubicBezTo>
                  <a:pt x="138589" y="247650"/>
                  <a:pt x="142875" y="243364"/>
                  <a:pt x="142875" y="238125"/>
                </a:cubicBezTo>
                <a:lnTo>
                  <a:pt x="142875" y="180975"/>
                </a:lnTo>
                <a:close/>
                <a:moveTo>
                  <a:pt x="171450" y="171450"/>
                </a:moveTo>
                <a:cubicBezTo>
                  <a:pt x="166211" y="171450"/>
                  <a:pt x="161925" y="175736"/>
                  <a:pt x="161925" y="180975"/>
                </a:cubicBezTo>
                <a:lnTo>
                  <a:pt x="161925" y="238125"/>
                </a:lnTo>
                <a:cubicBezTo>
                  <a:pt x="161925" y="243364"/>
                  <a:pt x="166211" y="247650"/>
                  <a:pt x="171450" y="247650"/>
                </a:cubicBezTo>
                <a:cubicBezTo>
                  <a:pt x="176689" y="247650"/>
                  <a:pt x="180975" y="243364"/>
                  <a:pt x="180975" y="238125"/>
                </a:cubicBezTo>
                <a:lnTo>
                  <a:pt x="180975" y="180975"/>
                </a:lnTo>
                <a:cubicBezTo>
                  <a:pt x="180975" y="175736"/>
                  <a:pt x="176689" y="171450"/>
                  <a:pt x="171450" y="171450"/>
                </a:cubicBezTo>
                <a:close/>
                <a:moveTo>
                  <a:pt x="219075" y="180975"/>
                </a:moveTo>
                <a:cubicBezTo>
                  <a:pt x="219075" y="175736"/>
                  <a:pt x="214789" y="171450"/>
                  <a:pt x="209550" y="171450"/>
                </a:cubicBezTo>
                <a:cubicBezTo>
                  <a:pt x="204311" y="171450"/>
                  <a:pt x="200025" y="175736"/>
                  <a:pt x="200025" y="180975"/>
                </a:cubicBezTo>
                <a:lnTo>
                  <a:pt x="200025" y="238125"/>
                </a:lnTo>
                <a:cubicBezTo>
                  <a:pt x="200025" y="243364"/>
                  <a:pt x="204311" y="247650"/>
                  <a:pt x="209550" y="247650"/>
                </a:cubicBezTo>
                <a:cubicBezTo>
                  <a:pt x="214789" y="247650"/>
                  <a:pt x="219075" y="243364"/>
                  <a:pt x="219075" y="238125"/>
                </a:cubicBezTo>
                <a:lnTo>
                  <a:pt x="219075" y="180975"/>
                </a:ln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7" name="Text 15"/>
          <p:cNvSpPr/>
          <p:nvPr/>
        </p:nvSpPr>
        <p:spPr>
          <a:xfrm>
            <a:off x="8839200" y="5181600"/>
            <a:ext cx="290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Human-Computer Interaction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17566" y="2555610"/>
            <a:ext cx="7527322" cy="0"/>
          </a:xfrm>
          <a:prstGeom prst="line">
            <a:avLst/>
          </a:prstGeom>
          <a:noFill/>
          <a:ln w="50800">
            <a:solidFill>
              <a:srgbClr val="17406D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Prior Work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8810" y="1295934"/>
            <a:ext cx="683461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Milan et al.: A CRF-Based Approach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38810" y="2476366"/>
            <a:ext cx="6373475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method jointly formulates tracking and segmentation as a multi-label CRF problem. It models  pixels and detections in a graph, combining unary and pairwise potentials to ensure label smoothness.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87238" y="4140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92075" y="136525"/>
                </a:moveTo>
                <a:lnTo>
                  <a:pt x="92075" y="111125"/>
                </a:lnTo>
                <a:lnTo>
                  <a:pt x="66675" y="111125"/>
                </a:lnTo>
                <a:cubicBezTo>
                  <a:pt x="61397" y="111125"/>
                  <a:pt x="57150" y="106878"/>
                  <a:pt x="57150" y="101600"/>
                </a:cubicBezTo>
                <a:cubicBezTo>
                  <a:pt x="57150" y="96322"/>
                  <a:pt x="61397" y="92075"/>
                  <a:pt x="66675" y="92075"/>
                </a:cubicBezTo>
                <a:lnTo>
                  <a:pt x="92075" y="92075"/>
                </a:lnTo>
                <a:lnTo>
                  <a:pt x="92075" y="66675"/>
                </a:lnTo>
                <a:cubicBezTo>
                  <a:pt x="92075" y="61397"/>
                  <a:pt x="96322" y="57150"/>
                  <a:pt x="101600" y="57150"/>
                </a:cubicBezTo>
                <a:cubicBezTo>
                  <a:pt x="106878" y="57150"/>
                  <a:pt x="111125" y="61397"/>
                  <a:pt x="111125" y="66675"/>
                </a:cubicBezTo>
                <a:lnTo>
                  <a:pt x="111125" y="92075"/>
                </a:lnTo>
                <a:lnTo>
                  <a:pt x="136525" y="92075"/>
                </a:lnTo>
                <a:cubicBezTo>
                  <a:pt x="141803" y="92075"/>
                  <a:pt x="146050" y="96322"/>
                  <a:pt x="146050" y="101600"/>
                </a:cubicBezTo>
                <a:cubicBezTo>
                  <a:pt x="146050" y="106878"/>
                  <a:pt x="141803" y="111125"/>
                  <a:pt x="136525" y="111125"/>
                </a:cubicBezTo>
                <a:lnTo>
                  <a:pt x="111125" y="111125"/>
                </a:lnTo>
                <a:lnTo>
                  <a:pt x="111125" y="136525"/>
                </a:lnTo>
                <a:cubicBezTo>
                  <a:pt x="111125" y="141803"/>
                  <a:pt x="106878" y="146050"/>
                  <a:pt x="101600" y="146050"/>
                </a:cubicBezTo>
                <a:cubicBezTo>
                  <a:pt x="96322" y="146050"/>
                  <a:pt x="92075" y="141803"/>
                  <a:pt x="92075" y="136525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3" name="Text 11"/>
          <p:cNvSpPr/>
          <p:nvPr/>
        </p:nvSpPr>
        <p:spPr>
          <a:xfrm>
            <a:off x="676077" y="4089400"/>
            <a:ext cx="5321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Strengths: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Handles occlusion, provides pixel-level segmentation.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79400" y="4953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675" y="92075"/>
                </a:moveTo>
                <a:lnTo>
                  <a:pt x="136525" y="92075"/>
                </a:lnTo>
                <a:cubicBezTo>
                  <a:pt x="141803" y="92075"/>
                  <a:pt x="146050" y="96322"/>
                  <a:pt x="146050" y="101600"/>
                </a:cubicBezTo>
                <a:cubicBezTo>
                  <a:pt x="146050" y="106878"/>
                  <a:pt x="141803" y="111125"/>
                  <a:pt x="136525" y="111125"/>
                </a:cubicBezTo>
                <a:lnTo>
                  <a:pt x="66675" y="111125"/>
                </a:lnTo>
                <a:cubicBezTo>
                  <a:pt x="61397" y="111125"/>
                  <a:pt x="57150" y="106878"/>
                  <a:pt x="57150" y="101600"/>
                </a:cubicBezTo>
                <a:cubicBezTo>
                  <a:pt x="57150" y="96322"/>
                  <a:pt x="61397" y="92075"/>
                  <a:pt x="66675" y="92075"/>
                </a:cubicBezTo>
                <a:close/>
              </a:path>
            </a:pathLst>
          </a:custGeom>
          <a:solidFill>
            <a:srgbClr val="4A4A4A"/>
          </a:solidFill>
          <a:ln/>
        </p:spPr>
      </p:sp>
      <p:sp>
        <p:nvSpPr>
          <p:cNvPr id="15" name="Text 13"/>
          <p:cNvSpPr/>
          <p:nvPr/>
        </p:nvSpPr>
        <p:spPr>
          <a:xfrm>
            <a:off x="660400" y="4902200"/>
            <a:ext cx="533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Weaknesses: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 real-time (≈12s/frame), high complexity, sensitive to parameters.</a:t>
            </a:r>
            <a:endParaRPr lang="en-US" sz="1600" dirty="0"/>
          </a:p>
        </p:txBody>
      </p:sp>
      <p:pic>
        <p:nvPicPr>
          <p:cNvPr id="16" name="Image 0" descr="https://kimi-img.moonshot.cn/pub/slides/25-11-14-17:11:14-d4bf4ch8bjvpp8gpfh2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6261" y="3784002"/>
            <a:ext cx="5080416" cy="2236396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318" y="2273300"/>
            <a:ext cx="12191365" cy="2311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7235" y="26962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743835" y="2849245"/>
            <a:ext cx="873823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Solution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471420" y="27349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7" name="Text 5"/>
          <p:cNvSpPr/>
          <p:nvPr/>
        </p:nvSpPr>
        <p:spPr>
          <a:xfrm>
            <a:off x="2471420" y="27349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25-11-14-13:37:36-d4bc085o082s7m073mu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8831" y="854710"/>
            <a:ext cx="7128179" cy="507690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244271" y="2848776"/>
            <a:ext cx="2764626" cy="9195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345890" y="3393162"/>
            <a:ext cx="2086036" cy="0"/>
          </a:xfrm>
          <a:prstGeom prst="line">
            <a:avLst/>
          </a:prstGeom>
          <a:noFill/>
          <a:ln w="50800">
            <a:solidFill>
              <a:srgbClr val="17406D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67360" y="562610"/>
            <a:ext cx="330200" cy="330200"/>
          </a:xfrm>
          <a:prstGeom prst="triangle">
            <a:avLst/>
          </a:prstGeom>
          <a:solidFill>
            <a:srgbClr val="BFBFBF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467360" y="562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594360" y="689610"/>
            <a:ext cx="330200" cy="330200"/>
          </a:xfrm>
          <a:prstGeom prst="triangle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594360" y="6896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54000" y="1346200"/>
            <a:ext cx="5829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4A4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Detection using YOLO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54000" y="2463800"/>
            <a:ext cx="5740400" cy="2426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YOLOv8n provides fast, accurate detections, which DeepSort uses for robust tracking. DeepSort's core integrates appearance features with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Kalman filtering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7575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state estimation and data association.</a:t>
            </a:r>
            <a:endParaRPr lang="en-US" sz="1600" dirty="0"/>
          </a:p>
        </p:txBody>
      </p:sp>
      <p:pic>
        <p:nvPicPr>
          <p:cNvPr id="12" name="Image 0" descr="https://kimi-web-img.moonshot.cn/img/a.storyblok.com/393e8e38890ca7b39e6dc6da95fb3039a60615d6.webp">    </p:cNvPr>
          <p:cNvPicPr>
            <a:picLocks noChangeAspect="1"/>
          </p:cNvPicPr>
          <p:nvPr/>
        </p:nvPicPr>
        <p:blipFill>
          <a:blip r:embed="rId1"/>
          <a:srcRect l="0" r="0" t="17568" b="17568"/>
          <a:stretch/>
        </p:blipFill>
        <p:spPr>
          <a:xfrm>
            <a:off x="6299200" y="558800"/>
            <a:ext cx="5638800" cy="2438400"/>
          </a:xfrm>
          <a:prstGeom prst="roundRect">
            <a:avLst>
              <a:gd name="adj" fmla="val 4167"/>
            </a:avLst>
          </a:prstGeom>
        </p:spPr>
      </p:pic>
      <p:sp>
        <p:nvSpPr>
          <p:cNvPr id="13" name="Shape 10"/>
          <p:cNvSpPr/>
          <p:nvPr/>
        </p:nvSpPr>
        <p:spPr>
          <a:xfrm>
            <a:off x="8947150" y="33020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151269" y="448806"/>
                </a:moveTo>
                <a:cubicBezTo>
                  <a:pt x="162431" y="459968"/>
                  <a:pt x="180558" y="459968"/>
                  <a:pt x="191720" y="448806"/>
                </a:cubicBezTo>
                <a:lnTo>
                  <a:pt x="334595" y="305931"/>
                </a:lnTo>
                <a:cubicBezTo>
                  <a:pt x="345758" y="294769"/>
                  <a:pt x="345758" y="276642"/>
                  <a:pt x="334595" y="265480"/>
                </a:cubicBezTo>
                <a:cubicBezTo>
                  <a:pt x="323433" y="254318"/>
                  <a:pt x="305306" y="254318"/>
                  <a:pt x="294144" y="265480"/>
                </a:cubicBezTo>
                <a:lnTo>
                  <a:pt x="200025" y="359599"/>
                </a:lnTo>
                <a:lnTo>
                  <a:pt x="200025" y="28575"/>
                </a:lnTo>
                <a:cubicBezTo>
                  <a:pt x="200025" y="12769"/>
                  <a:pt x="187256" y="0"/>
                  <a:pt x="171450" y="0"/>
                </a:cubicBezTo>
                <a:cubicBezTo>
                  <a:pt x="155644" y="0"/>
                  <a:pt x="142875" y="12769"/>
                  <a:pt x="142875" y="28575"/>
                </a:cubicBezTo>
                <a:lnTo>
                  <a:pt x="142875" y="359599"/>
                </a:lnTo>
                <a:lnTo>
                  <a:pt x="48756" y="265480"/>
                </a:lnTo>
                <a:cubicBezTo>
                  <a:pt x="37594" y="254317"/>
                  <a:pt x="19467" y="254317"/>
                  <a:pt x="8305" y="265480"/>
                </a:cubicBezTo>
                <a:cubicBezTo>
                  <a:pt x="-2858" y="276642"/>
                  <a:pt x="-2858" y="294769"/>
                  <a:pt x="8305" y="305931"/>
                </a:cubicBezTo>
                <a:lnTo>
                  <a:pt x="151180" y="448806"/>
                </a:lnTo>
                <a:close/>
              </a:path>
            </a:pathLst>
          </a:custGeom>
          <a:solidFill>
            <a:srgbClr val="BDBDBD"/>
          </a:solidFill>
          <a:ln/>
        </p:spPr>
      </p:sp>
      <p:pic>
        <p:nvPicPr>
          <p:cNvPr id="14" name="Image 1" descr="https://kimi-web-img.moonshot.cn/img/minio.cvmart.net/97ce24d93ab0c7c3dc4958d699e08f02510f555c.png">    </p:cNvPr>
          <p:cNvPicPr>
            <a:picLocks noChangeAspect="1"/>
          </p:cNvPicPr>
          <p:nvPr/>
        </p:nvPicPr>
        <p:blipFill>
          <a:blip r:embed="rId2"/>
          <a:srcRect l="0" r="0" t="3694" b="3694"/>
          <a:stretch/>
        </p:blipFill>
        <p:spPr>
          <a:xfrm>
            <a:off x="6299200" y="3923665"/>
            <a:ext cx="5638800" cy="2438400"/>
          </a:xfrm>
          <a:prstGeom prst="roundRect">
            <a:avLst>
              <a:gd name="adj" fmla="val 4167"/>
            </a:avLst>
          </a:prstGeom>
        </p:spPr>
      </p:pic>
      <p:sp>
        <p:nvSpPr>
          <p:cNvPr id="15" name="Shape 11"/>
          <p:cNvSpPr/>
          <p:nvPr/>
        </p:nvSpPr>
        <p:spPr>
          <a:xfrm>
            <a:off x="277739" y="2040384"/>
            <a:ext cx="3769944" cy="0"/>
          </a:xfrm>
          <a:prstGeom prst="line">
            <a:avLst/>
          </a:prstGeom>
          <a:noFill/>
          <a:ln w="50800">
            <a:solidFill>
              <a:srgbClr val="17406D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00000"/>
      </a:accent1>
      <a:accent2>
        <a:srgbClr val="FFFFFF"/>
      </a:accent2>
      <a:accent3>
        <a:srgbClr val="000000"/>
      </a:accent3>
      <a:accent4>
        <a:srgbClr val="7D7F87"/>
      </a:accent4>
      <a:accent5>
        <a:srgbClr val="FFFFFF"/>
      </a:accent5>
      <a:accent6>
        <a:srgbClr val="DCDCD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Multi-Object Tracking with YOLOv8 &amp; DeepSort</dc:title>
  <dc:subject>Real-Time Multi-Object Tracking with YOLOv8 &amp; DeepSort</dc:subject>
  <dc:creator>Kimi</dc:creator>
  <cp:lastModifiedBy>Kimi</cp:lastModifiedBy>
  <cp:revision>1</cp:revision>
  <dcterms:created xsi:type="dcterms:W3CDTF">2025-11-14T10:05:37Z</dcterms:created>
  <dcterms:modified xsi:type="dcterms:W3CDTF">2025-11-14T10:05:37Z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{"Label":"Real-Time Multi-Object Tracking with YOLOv8 &amp; DeepSort","ContentProducer":"001191110108MACG2KBH8F10000","ProduceID":"d4avvntpa8fsedmfen2g","ReservedCode1":"","ContentPropagator":"001191110108MACG2KBH8F20000","PropagateID":"d4avvntpa8fsedmfen2g","ReservedCode2":""}</vt:lpwstr>
  </property>
</Properties>
</file>